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4021" r:id="rId1"/>
  </p:sldMasterIdLst>
  <p:notesMasterIdLst>
    <p:notesMasterId r:id="rId40"/>
  </p:notesMasterIdLst>
  <p:handoutMasterIdLst>
    <p:handoutMasterId r:id="rId41"/>
  </p:handoutMasterIdLst>
  <p:sldIdLst>
    <p:sldId id="256" r:id="rId2"/>
    <p:sldId id="258" r:id="rId3"/>
    <p:sldId id="260" r:id="rId4"/>
    <p:sldId id="261" r:id="rId5"/>
    <p:sldId id="300" r:id="rId6"/>
    <p:sldId id="267" r:id="rId7"/>
    <p:sldId id="323" r:id="rId8"/>
    <p:sldId id="322" r:id="rId9"/>
    <p:sldId id="299" r:id="rId10"/>
    <p:sldId id="265" r:id="rId11"/>
    <p:sldId id="295" r:id="rId12"/>
    <p:sldId id="262" r:id="rId13"/>
    <p:sldId id="316" r:id="rId14"/>
    <p:sldId id="317" r:id="rId15"/>
    <p:sldId id="319" r:id="rId16"/>
    <p:sldId id="298" r:id="rId17"/>
    <p:sldId id="318" r:id="rId18"/>
    <p:sldId id="264" r:id="rId19"/>
    <p:sldId id="301" r:id="rId20"/>
    <p:sldId id="268" r:id="rId21"/>
    <p:sldId id="296" r:id="rId22"/>
    <p:sldId id="263" r:id="rId23"/>
    <p:sldId id="297" r:id="rId24"/>
    <p:sldId id="307" r:id="rId25"/>
    <p:sldId id="308" r:id="rId26"/>
    <p:sldId id="309" r:id="rId27"/>
    <p:sldId id="325" r:id="rId28"/>
    <p:sldId id="324" r:id="rId29"/>
    <p:sldId id="310" r:id="rId30"/>
    <p:sldId id="269" r:id="rId31"/>
    <p:sldId id="303" r:id="rId32"/>
    <p:sldId id="304" r:id="rId33"/>
    <p:sldId id="305" r:id="rId34"/>
    <p:sldId id="306" r:id="rId35"/>
    <p:sldId id="320" r:id="rId36"/>
    <p:sldId id="315" r:id="rId37"/>
    <p:sldId id="321" r:id="rId38"/>
    <p:sldId id="314" r:id="rId39"/>
  </p:sldIdLst>
  <p:sldSz cx="9144000" cy="5143500" type="screen16x9"/>
  <p:notesSz cx="6858000" cy="9144000"/>
  <p:embeddedFontLst>
    <p:embeddedFont>
      <p:font typeface="Calibri Light" panose="020F0302020204030204" pitchFamily="34" charset="0"/>
      <p:regular r:id="rId42"/>
      <p:italic r:id="rId43"/>
    </p:embeddedFont>
    <p:embeddedFont>
      <p:font typeface="Calibri" panose="020F0502020204030204" pitchFamily="34" charset="0"/>
      <p:regular r:id="rId44"/>
      <p:bold r:id="rId45"/>
      <p:italic r:id="rId46"/>
      <p:boldItalic r:id="rId47"/>
    </p:embeddedFont>
    <p:embeddedFont>
      <p:font typeface="Doppio One" panose="020B0604020202020204" charset="0"/>
      <p:regular r:id="rId48"/>
    </p:embeddedFont>
    <p:embeddedFont>
      <p:font typeface="Encode Sans Condensed" panose="020B0604020202020204" charset="0"/>
      <p:regular r:id="rId49"/>
      <p:bold r:id="rId50"/>
    </p:embeddedFont>
    <p:embeddedFont>
      <p:font typeface="Bebas Neue" panose="020B0604020202020204" charset="0"/>
      <p:regular r:id="rId51"/>
    </p:embeddedFont>
    <p:embeddedFont>
      <p:font typeface="PT Sans" panose="020B0604020202020204" charset="0"/>
      <p:regular r:id="rId52"/>
      <p:bold r:id="rId53"/>
      <p:italic r:id="rId54"/>
      <p:boldItalic r:id="rId55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an Leduc" initials="JL" lastIdx="0" clrIdx="0">
    <p:extLst>
      <p:ext uri="{19B8F6BF-5375-455C-9EA6-DF929625EA0E}">
        <p15:presenceInfo xmlns:p15="http://schemas.microsoft.com/office/powerpoint/2012/main" userId="Jean Leduc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9C3"/>
    <a:srgbClr val="0028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4F022BE-9F57-4C78-89F7-B7C0540CF5A3}">
  <a:tblStyle styleId="{94F022BE-9F57-4C78-89F7-B7C0540CF5A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D0ED112-E021-4083-B69E-4CD7495DC87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95" autoAdjust="0"/>
  </p:normalViewPr>
  <p:slideViewPr>
    <p:cSldViewPr snapToGrid="0">
      <p:cViewPr varScale="1">
        <p:scale>
          <a:sx n="138" d="100"/>
          <a:sy n="138" d="100"/>
        </p:scale>
        <p:origin x="114" y="258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handoutMaster" Target="handoutMasters/handoutMaster1.xml"/><Relationship Id="rId54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A53271-07A9-4C99-8A81-8EBBC826DC6D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5DD83B-F8DD-4FCB-9EBE-D7E8FD72D18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4005693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502afc7a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502afc7a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0a5d1115b7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0a5d1115b7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62283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0a5d1115b7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0a5d1115b7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0a5d1115b7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0a5d1115b7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24127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96705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0a5d1115b7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0a5d1115b7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39994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11345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0a5d1115b7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0a5d1115b7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05096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0a5d1115b7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0a5d1115b7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5288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02afc7aad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502afc7aad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0a5d1115b7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0a5d1115b7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13761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0a5d1115b7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0a5d1115b7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0a5d1115b7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0a5d1115b7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74585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884357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0a5d1115b7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0a5d1115b7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7093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0a5d1115b7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0a5d1115b7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39421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0a5d1115b7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0a5d1115b7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43795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88553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74092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0a5d1115b7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0a5d1115b7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413956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0a5d1115b7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0a5d1115b7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421789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38235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0a5d1115b7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0a5d1115b7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847177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842848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0a5d1115b7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0a5d1115b7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50651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639446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0a5d1115b7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0a5d1115b7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5757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502afc7aad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502afc7aad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66929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0a5d1115b7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0a5d1115b7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0a5d1115b7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0a5d1115b7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01466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0a5d1115b7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0a5d1115b7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87145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1811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6734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9988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87689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73525" y="2562750"/>
            <a:ext cx="6196800" cy="1512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200"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473675" y="4056400"/>
            <a:ext cx="6196800" cy="528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Encode Sans Condensed"/>
                <a:ea typeface="Encode Sans Condensed"/>
                <a:cs typeface="Encode Sans Condensed"/>
                <a:sym typeface="Encode Sans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21762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2504839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chemeClr val="lt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2" hasCustomPrompt="1"/>
          </p:nvPr>
        </p:nvSpPr>
        <p:spPr>
          <a:xfrm>
            <a:off x="1618650" y="16332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3" hasCustomPrompt="1"/>
          </p:nvPr>
        </p:nvSpPr>
        <p:spPr>
          <a:xfrm>
            <a:off x="1618650" y="30666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4" hasCustomPrompt="1"/>
          </p:nvPr>
        </p:nvSpPr>
        <p:spPr>
          <a:xfrm>
            <a:off x="4204650" y="16332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5" hasCustomPrompt="1"/>
          </p:nvPr>
        </p:nvSpPr>
        <p:spPr>
          <a:xfrm>
            <a:off x="4204650" y="30666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6" hasCustomPrompt="1"/>
          </p:nvPr>
        </p:nvSpPr>
        <p:spPr>
          <a:xfrm>
            <a:off x="6790650" y="16332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7" hasCustomPrompt="1"/>
          </p:nvPr>
        </p:nvSpPr>
        <p:spPr>
          <a:xfrm>
            <a:off x="6790650" y="30666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720000" y="2187625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8"/>
          </p:nvPr>
        </p:nvSpPr>
        <p:spPr>
          <a:xfrm>
            <a:off x="3306000" y="2187625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9"/>
          </p:nvPr>
        </p:nvSpPr>
        <p:spPr>
          <a:xfrm>
            <a:off x="5892000" y="2187625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3"/>
          </p:nvPr>
        </p:nvSpPr>
        <p:spPr>
          <a:xfrm>
            <a:off x="720000" y="3621100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4"/>
          </p:nvPr>
        </p:nvSpPr>
        <p:spPr>
          <a:xfrm>
            <a:off x="3306000" y="3621100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5"/>
          </p:nvPr>
        </p:nvSpPr>
        <p:spPr>
          <a:xfrm>
            <a:off x="5892000" y="3621100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269919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l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403454" y="783554"/>
            <a:ext cx="4383600" cy="1626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1356946" y="783550"/>
            <a:ext cx="2046600" cy="1626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>
            <a:spLocks noGrp="1"/>
          </p:cNvSpPr>
          <p:nvPr>
            <p:ph type="pic" idx="3"/>
          </p:nvPr>
        </p:nvSpPr>
        <p:spPr>
          <a:xfrm>
            <a:off x="5" y="2967300"/>
            <a:ext cx="9144000" cy="21762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8298107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5151737" y="2936100"/>
            <a:ext cx="25056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2"/>
          </p:nvPr>
        </p:nvSpPr>
        <p:spPr>
          <a:xfrm>
            <a:off x="1486663" y="2936100"/>
            <a:ext cx="25056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1486663" y="2385351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5151738" y="2385351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>
            <a:spLocks noGrp="1"/>
          </p:cNvSpPr>
          <p:nvPr>
            <p:ph type="pic" idx="5"/>
          </p:nvPr>
        </p:nvSpPr>
        <p:spPr>
          <a:xfrm>
            <a:off x="1486663" y="1509050"/>
            <a:ext cx="2505600" cy="876300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5"/>
          <p:cNvSpPr>
            <a:spLocks noGrp="1"/>
          </p:cNvSpPr>
          <p:nvPr>
            <p:ph type="pic" idx="6"/>
          </p:nvPr>
        </p:nvSpPr>
        <p:spPr>
          <a:xfrm>
            <a:off x="5151738" y="1509050"/>
            <a:ext cx="2505600" cy="8763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2890491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05537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bg>
      <p:bgPr>
        <a:solidFill>
          <a:schemeClr val="lt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title" hasCustomPrompt="1"/>
          </p:nvPr>
        </p:nvSpPr>
        <p:spPr>
          <a:xfrm>
            <a:off x="1030519" y="1922732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" name="Google Shape;82;p14"/>
          <p:cNvSpPr txBox="1">
            <a:spLocks noGrp="1"/>
          </p:cNvSpPr>
          <p:nvPr>
            <p:ph type="subTitle" idx="1"/>
          </p:nvPr>
        </p:nvSpPr>
        <p:spPr>
          <a:xfrm>
            <a:off x="1030519" y="2595924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title" idx="2" hasCustomPrompt="1"/>
          </p:nvPr>
        </p:nvSpPr>
        <p:spPr>
          <a:xfrm>
            <a:off x="1030519" y="3301739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4"/>
          <p:cNvSpPr txBox="1">
            <a:spLocks noGrp="1"/>
          </p:cNvSpPr>
          <p:nvPr>
            <p:ph type="subTitle" idx="3"/>
          </p:nvPr>
        </p:nvSpPr>
        <p:spPr>
          <a:xfrm>
            <a:off x="1030519" y="3974926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title" idx="4" hasCustomPrompt="1"/>
          </p:nvPr>
        </p:nvSpPr>
        <p:spPr>
          <a:xfrm>
            <a:off x="1030519" y="543725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4"/>
          <p:cNvSpPr txBox="1">
            <a:spLocks noGrp="1"/>
          </p:cNvSpPr>
          <p:nvPr>
            <p:ph type="subTitle" idx="5"/>
          </p:nvPr>
        </p:nvSpPr>
        <p:spPr>
          <a:xfrm>
            <a:off x="1030519" y="1216922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>
            <a:spLocks noGrp="1"/>
          </p:cNvSpPr>
          <p:nvPr>
            <p:ph type="pic" idx="6"/>
          </p:nvPr>
        </p:nvSpPr>
        <p:spPr>
          <a:xfrm>
            <a:off x="5715000" y="-2250"/>
            <a:ext cx="3429000" cy="5148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8876853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solidFill>
          <a:schemeClr val="lt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subTitle" idx="1"/>
          </p:nvPr>
        </p:nvSpPr>
        <p:spPr>
          <a:xfrm>
            <a:off x="796199" y="2931271"/>
            <a:ext cx="2305500" cy="15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subTitle" idx="2"/>
          </p:nvPr>
        </p:nvSpPr>
        <p:spPr>
          <a:xfrm>
            <a:off x="3419248" y="2931271"/>
            <a:ext cx="2305500" cy="15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subTitle" idx="3"/>
          </p:nvPr>
        </p:nvSpPr>
        <p:spPr>
          <a:xfrm>
            <a:off x="6042301" y="2931271"/>
            <a:ext cx="2305500" cy="15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subTitle" idx="4"/>
          </p:nvPr>
        </p:nvSpPr>
        <p:spPr>
          <a:xfrm>
            <a:off x="796199" y="238692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subTitle" idx="5"/>
          </p:nvPr>
        </p:nvSpPr>
        <p:spPr>
          <a:xfrm>
            <a:off x="3419252" y="238692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ubTitle" idx="6"/>
          </p:nvPr>
        </p:nvSpPr>
        <p:spPr>
          <a:xfrm>
            <a:off x="6042301" y="238692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9"/>
          <p:cNvSpPr>
            <a:spLocks noGrp="1"/>
          </p:cNvSpPr>
          <p:nvPr>
            <p:ph type="pic" idx="7"/>
          </p:nvPr>
        </p:nvSpPr>
        <p:spPr>
          <a:xfrm>
            <a:off x="796200" y="1509050"/>
            <a:ext cx="2305500" cy="876300"/>
          </a:xfrm>
          <a:prstGeom prst="rect">
            <a:avLst/>
          </a:prstGeom>
          <a:noFill/>
          <a:ln>
            <a:noFill/>
          </a:ln>
        </p:spPr>
      </p:sp>
      <p:sp>
        <p:nvSpPr>
          <p:cNvPr id="118" name="Google Shape;118;p19"/>
          <p:cNvSpPr>
            <a:spLocks noGrp="1"/>
          </p:cNvSpPr>
          <p:nvPr>
            <p:ph type="pic" idx="8"/>
          </p:nvPr>
        </p:nvSpPr>
        <p:spPr>
          <a:xfrm>
            <a:off x="3419250" y="1509050"/>
            <a:ext cx="2305500" cy="876300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19"/>
          <p:cNvSpPr>
            <a:spLocks noGrp="1"/>
          </p:cNvSpPr>
          <p:nvPr>
            <p:ph type="pic" idx="9"/>
          </p:nvPr>
        </p:nvSpPr>
        <p:spPr>
          <a:xfrm>
            <a:off x="6042301" y="1509050"/>
            <a:ext cx="2305500" cy="8763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1137729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bg>
      <p:bgPr>
        <a:solidFill>
          <a:schemeClr val="lt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subTitle" idx="1"/>
          </p:nvPr>
        </p:nvSpPr>
        <p:spPr>
          <a:xfrm>
            <a:off x="990019" y="1710160"/>
            <a:ext cx="20964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subTitle" idx="2"/>
          </p:nvPr>
        </p:nvSpPr>
        <p:spPr>
          <a:xfrm>
            <a:off x="3610969" y="1710160"/>
            <a:ext cx="20940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subTitle" idx="3"/>
          </p:nvPr>
        </p:nvSpPr>
        <p:spPr>
          <a:xfrm>
            <a:off x="990019" y="3440452"/>
            <a:ext cx="20964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subTitle" idx="4"/>
          </p:nvPr>
        </p:nvSpPr>
        <p:spPr>
          <a:xfrm>
            <a:off x="3610969" y="3440454"/>
            <a:ext cx="20940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subTitle" idx="5"/>
          </p:nvPr>
        </p:nvSpPr>
        <p:spPr>
          <a:xfrm>
            <a:off x="6308119" y="1710160"/>
            <a:ext cx="20940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subTitle" idx="6"/>
          </p:nvPr>
        </p:nvSpPr>
        <p:spPr>
          <a:xfrm>
            <a:off x="6308119" y="3440454"/>
            <a:ext cx="20940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subTitle" idx="7"/>
          </p:nvPr>
        </p:nvSpPr>
        <p:spPr>
          <a:xfrm>
            <a:off x="990019" y="1336275"/>
            <a:ext cx="20964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3" name="Google Shape;143;p21"/>
          <p:cNvSpPr txBox="1">
            <a:spLocks noGrp="1"/>
          </p:cNvSpPr>
          <p:nvPr>
            <p:ph type="subTitle" idx="8"/>
          </p:nvPr>
        </p:nvSpPr>
        <p:spPr>
          <a:xfrm>
            <a:off x="3610969" y="1336275"/>
            <a:ext cx="20916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4" name="Google Shape;144;p21"/>
          <p:cNvSpPr txBox="1">
            <a:spLocks noGrp="1"/>
          </p:cNvSpPr>
          <p:nvPr>
            <p:ph type="subTitle" idx="9"/>
          </p:nvPr>
        </p:nvSpPr>
        <p:spPr>
          <a:xfrm>
            <a:off x="6308119" y="1336275"/>
            <a:ext cx="20916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5" name="Google Shape;145;p21"/>
          <p:cNvSpPr txBox="1">
            <a:spLocks noGrp="1"/>
          </p:cNvSpPr>
          <p:nvPr>
            <p:ph type="subTitle" idx="13"/>
          </p:nvPr>
        </p:nvSpPr>
        <p:spPr>
          <a:xfrm>
            <a:off x="990019" y="3063349"/>
            <a:ext cx="20964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" name="Google Shape;146;p21"/>
          <p:cNvSpPr txBox="1">
            <a:spLocks noGrp="1"/>
          </p:cNvSpPr>
          <p:nvPr>
            <p:ph type="subTitle" idx="14"/>
          </p:nvPr>
        </p:nvSpPr>
        <p:spPr>
          <a:xfrm>
            <a:off x="3610969" y="3063356"/>
            <a:ext cx="20916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subTitle" idx="15"/>
          </p:nvPr>
        </p:nvSpPr>
        <p:spPr>
          <a:xfrm>
            <a:off x="6308119" y="3063356"/>
            <a:ext cx="20916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91502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48891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bg>
      <p:bgPr>
        <a:solidFill>
          <a:schemeClr val="lt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subTitle" idx="1"/>
          </p:nvPr>
        </p:nvSpPr>
        <p:spPr>
          <a:xfrm>
            <a:off x="1088024" y="1743740"/>
            <a:ext cx="3314400" cy="11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subTitle" idx="2"/>
          </p:nvPr>
        </p:nvSpPr>
        <p:spPr>
          <a:xfrm>
            <a:off x="4914476" y="1743740"/>
            <a:ext cx="3314400" cy="11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subTitle" idx="3"/>
          </p:nvPr>
        </p:nvSpPr>
        <p:spPr>
          <a:xfrm>
            <a:off x="1088024" y="3352628"/>
            <a:ext cx="3314400" cy="11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0"/>
          <p:cNvSpPr txBox="1">
            <a:spLocks noGrp="1"/>
          </p:cNvSpPr>
          <p:nvPr>
            <p:ph type="subTitle" idx="4"/>
          </p:nvPr>
        </p:nvSpPr>
        <p:spPr>
          <a:xfrm>
            <a:off x="4914475" y="3352628"/>
            <a:ext cx="3314400" cy="11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5"/>
          </p:nvPr>
        </p:nvSpPr>
        <p:spPr>
          <a:xfrm>
            <a:off x="1088024" y="1274089"/>
            <a:ext cx="3314400" cy="47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subTitle" idx="6"/>
          </p:nvPr>
        </p:nvSpPr>
        <p:spPr>
          <a:xfrm>
            <a:off x="1088024" y="2885814"/>
            <a:ext cx="3314400" cy="47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subTitle" idx="7"/>
          </p:nvPr>
        </p:nvSpPr>
        <p:spPr>
          <a:xfrm>
            <a:off x="4914449" y="1274089"/>
            <a:ext cx="3314400" cy="47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subTitle" idx="8"/>
          </p:nvPr>
        </p:nvSpPr>
        <p:spPr>
          <a:xfrm>
            <a:off x="4914448" y="2885814"/>
            <a:ext cx="3314400" cy="47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915181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>
            <a:spLocks noGrp="1"/>
          </p:cNvSpPr>
          <p:nvPr>
            <p:ph type="title"/>
          </p:nvPr>
        </p:nvSpPr>
        <p:spPr>
          <a:xfrm>
            <a:off x="1388100" y="1275900"/>
            <a:ext cx="6367800" cy="2591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45920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8084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1198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5335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450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291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3842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1112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9982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2" r:id="rId1"/>
    <p:sldLayoutId id="2147484023" r:id="rId2"/>
    <p:sldLayoutId id="2147484024" r:id="rId3"/>
    <p:sldLayoutId id="2147484025" r:id="rId4"/>
    <p:sldLayoutId id="2147484026" r:id="rId5"/>
    <p:sldLayoutId id="2147484027" r:id="rId6"/>
    <p:sldLayoutId id="2147484028" r:id="rId7"/>
    <p:sldLayoutId id="2147484029" r:id="rId8"/>
    <p:sldLayoutId id="2147484030" r:id="rId9"/>
    <p:sldLayoutId id="2147484031" r:id="rId10"/>
    <p:sldLayoutId id="2147484032" r:id="rId11"/>
    <p:sldLayoutId id="2147484033" r:id="rId12"/>
    <p:sldLayoutId id="2147484034" r:id="rId13"/>
    <p:sldLayoutId id="2147484035" r:id="rId14"/>
    <p:sldLayoutId id="2147484036" r:id="rId15"/>
    <p:sldLayoutId id="2147484037" r:id="rId16"/>
    <p:sldLayoutId id="2147484038" r:id="rId17"/>
    <p:sldLayoutId id="2147484039" r:id="rId18"/>
    <p:sldLayoutId id="2147484040" r:id="rId19"/>
    <p:sldLayoutId id="2147484041" r:id="rId20"/>
    <p:sldLayoutId id="2147484042" r:id="rId2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7.emf"/><Relationship Id="rId4" Type="http://schemas.openxmlformats.org/officeDocument/2006/relationships/oleObject" Target="../embeddings/oleObject1.bin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ducJean/ProjetDMX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trello.com/b/eBvLfIN6/projetdmx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  <a14:imgEffect>
                      <a14:brightnessContrast brigh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3873" b="17587"/>
          <a:stretch/>
        </p:blipFill>
        <p:spPr>
          <a:xfrm>
            <a:off x="0" y="-209371"/>
            <a:ext cx="9144000" cy="5352871"/>
          </a:xfrm>
          <a:prstGeom prst="rect">
            <a:avLst/>
          </a:prstGeom>
        </p:spPr>
      </p:pic>
      <p:sp>
        <p:nvSpPr>
          <p:cNvPr id="171" name="Google Shape;171;p29"/>
          <p:cNvSpPr txBox="1">
            <a:spLocks noGrp="1"/>
          </p:cNvSpPr>
          <p:nvPr>
            <p:ph type="ctrTitle"/>
          </p:nvPr>
        </p:nvSpPr>
        <p:spPr>
          <a:xfrm>
            <a:off x="0" y="572896"/>
            <a:ext cx="9144000" cy="15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b="1" u="sng" dirty="0" smtClean="0"/>
              <a:t>Gestion de lumière pour les créateurs de contenu</a:t>
            </a:r>
            <a:r>
              <a:rPr lang="fr-FR" sz="3600" b="1" dirty="0" smtClean="0">
                <a:solidFill>
                  <a:schemeClr val="bg1"/>
                </a:solidFill>
              </a:rPr>
              <a:t/>
            </a:r>
            <a:br>
              <a:rPr lang="fr-FR" sz="3600" b="1" dirty="0" smtClean="0">
                <a:solidFill>
                  <a:schemeClr val="bg1"/>
                </a:solidFill>
              </a:rPr>
            </a:br>
            <a:r>
              <a:rPr lang="en" sz="32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Projet BTS</a:t>
            </a:r>
            <a:endParaRPr sz="32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234" y="4888189"/>
            <a:ext cx="877389" cy="1473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38"/>
          <p:cNvPicPr preferRelativeResize="0">
            <a:picLocks noGrp="1"/>
          </p:cNvPicPr>
          <p:nvPr>
            <p:ph type="pic" idx="6"/>
          </p:nvPr>
        </p:nvPicPr>
        <p:blipFill rotWithShape="1">
          <a:blip r:embed="rId3">
            <a:alphaModFix/>
          </a:blip>
          <a:srcRect l="1465" r="1465"/>
          <a:stretch/>
        </p:blipFill>
        <p:spPr>
          <a:xfrm>
            <a:off x="5715000" y="-57668"/>
            <a:ext cx="3429000" cy="51480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0" t="1199" r="740" b="1478"/>
          <a:stretch/>
        </p:blipFill>
        <p:spPr>
          <a:xfrm>
            <a:off x="437606" y="352698"/>
            <a:ext cx="4918165" cy="44152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Présentation du Use Case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4" name="Espace réservé pour une image  3">
            <a:extLst>
              <a:ext uri="{FF2B5EF4-FFF2-40B4-BE49-F238E27FC236}">
                <a16:creationId xmlns:a16="http://schemas.microsoft.com/office/drawing/2014/main" id="{76ADFBD7-9C9F-EFAA-CF59-6DF62B8B8D1B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t="14297" b="1429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1857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 txBox="1">
            <a:spLocks noGrp="1"/>
          </p:cNvSpPr>
          <p:nvPr>
            <p:ph type="subTitle" idx="1"/>
          </p:nvPr>
        </p:nvSpPr>
        <p:spPr>
          <a:xfrm>
            <a:off x="1122188" y="1924450"/>
            <a:ext cx="2305500" cy="15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Ici, dans ce Use Case, je me charge de pouvoir configurer sa “light board” et de pouvoir activer une scène.</a:t>
            </a:r>
            <a:endParaRPr dirty="0">
              <a:latin typeface="+mj-lt"/>
            </a:endParaRPr>
          </a:p>
        </p:txBody>
      </p:sp>
      <p:sp>
        <p:nvSpPr>
          <p:cNvPr id="231" name="Google Shape;231;p35"/>
          <p:cNvSpPr txBox="1">
            <a:spLocks noGrp="1"/>
          </p:cNvSpPr>
          <p:nvPr>
            <p:ph type="title"/>
          </p:nvPr>
        </p:nvSpPr>
        <p:spPr>
          <a:xfrm>
            <a:off x="719999" y="756451"/>
            <a:ext cx="310987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 case</a:t>
            </a:r>
            <a:endParaRPr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4598" y="381000"/>
            <a:ext cx="4162064" cy="43831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 txBox="1">
            <a:spLocks noGrp="1"/>
          </p:cNvSpPr>
          <p:nvPr>
            <p:ph type="subTitle" idx="1"/>
          </p:nvPr>
        </p:nvSpPr>
        <p:spPr>
          <a:xfrm>
            <a:off x="1122188" y="1924450"/>
            <a:ext cx="2305500" cy="15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Ici, dans ce Use </a:t>
            </a:r>
            <a:r>
              <a:rPr lang="en" dirty="0" smtClean="0">
                <a:latin typeface="+mj-lt"/>
              </a:rPr>
              <a:t>Case personnel, je détailles mes fonctionnalités.</a:t>
            </a:r>
            <a:endParaRPr dirty="0">
              <a:latin typeface="+mj-lt"/>
            </a:endParaRPr>
          </a:p>
        </p:txBody>
      </p:sp>
      <p:sp>
        <p:nvSpPr>
          <p:cNvPr id="231" name="Google Shape;231;p35"/>
          <p:cNvSpPr txBox="1">
            <a:spLocks noGrp="1"/>
          </p:cNvSpPr>
          <p:nvPr>
            <p:ph type="title"/>
          </p:nvPr>
        </p:nvSpPr>
        <p:spPr>
          <a:xfrm>
            <a:off x="719999" y="756451"/>
            <a:ext cx="310987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 </a:t>
            </a:r>
            <a:r>
              <a:rPr lang="en" dirty="0" smtClean="0"/>
              <a:t>case personnel</a:t>
            </a:r>
            <a:endParaRPr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0727" y="618066"/>
            <a:ext cx="4457433" cy="390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189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Diagramme d’exigence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07</a:t>
            </a:r>
            <a:endParaRPr dirty="0"/>
          </a:p>
        </p:txBody>
      </p:sp>
      <p:sp>
        <p:nvSpPr>
          <p:cNvPr id="2" name="Espace réservé pour une image  1"/>
          <p:cNvSpPr>
            <a:spLocks noGrp="1"/>
          </p:cNvSpPr>
          <p:nvPr>
            <p:ph type="pic" idx="3"/>
          </p:nvPr>
        </p:nvSpPr>
        <p:spPr/>
      </p:sp>
    </p:spTree>
    <p:extLst>
      <p:ext uri="{BB962C8B-B14F-4D97-AF65-F5344CB8AC3E}">
        <p14:creationId xmlns:p14="http://schemas.microsoft.com/office/powerpoint/2010/main" val="1925971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 txBox="1">
            <a:spLocks noGrp="1"/>
          </p:cNvSpPr>
          <p:nvPr>
            <p:ph type="title"/>
          </p:nvPr>
        </p:nvSpPr>
        <p:spPr>
          <a:xfrm>
            <a:off x="613320" y="475505"/>
            <a:ext cx="23127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Diagramme d’exigence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629" b="66351"/>
          <a:stretch/>
        </p:blipFill>
        <p:spPr>
          <a:xfrm>
            <a:off x="3195683" y="695546"/>
            <a:ext cx="2361397" cy="3754534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250" r="75923" b="34826"/>
          <a:stretch/>
        </p:blipFill>
        <p:spPr>
          <a:xfrm>
            <a:off x="6159864" y="1276667"/>
            <a:ext cx="2237376" cy="3173413"/>
          </a:xfrm>
          <a:prstGeom prst="rect">
            <a:avLst/>
          </a:prstGeom>
        </p:spPr>
      </p:pic>
      <p:cxnSp>
        <p:nvCxnSpPr>
          <p:cNvPr id="17" name="Connecteur droit 16"/>
          <p:cNvCxnSpPr/>
          <p:nvPr/>
        </p:nvCxnSpPr>
        <p:spPr>
          <a:xfrm>
            <a:off x="5699760" y="601980"/>
            <a:ext cx="0" cy="38481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7" name="Connecteur droit 36"/>
          <p:cNvCxnSpPr/>
          <p:nvPr/>
        </p:nvCxnSpPr>
        <p:spPr>
          <a:xfrm>
            <a:off x="5897880" y="601980"/>
            <a:ext cx="0" cy="38481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5674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Diagramme </a:t>
            </a:r>
            <a:r>
              <a:rPr lang="fr-FR" dirty="0" smtClean="0"/>
              <a:t>de classe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2" name="Espace réservé pour une image  1"/>
          <p:cNvSpPr>
            <a:spLocks noGrp="1"/>
          </p:cNvSpPr>
          <p:nvPr>
            <p:ph type="pic" idx="3"/>
          </p:nvPr>
        </p:nvSpPr>
        <p:spPr/>
      </p:sp>
    </p:spTree>
    <p:extLst>
      <p:ext uri="{BB962C8B-B14F-4D97-AF65-F5344CB8AC3E}">
        <p14:creationId xmlns:p14="http://schemas.microsoft.com/office/powerpoint/2010/main" val="3670339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 txBox="1">
            <a:spLocks noGrp="1"/>
          </p:cNvSpPr>
          <p:nvPr>
            <p:ph type="title"/>
          </p:nvPr>
        </p:nvSpPr>
        <p:spPr>
          <a:xfrm>
            <a:off x="149588" y="135871"/>
            <a:ext cx="23127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Diagramme </a:t>
            </a:r>
            <a:r>
              <a:rPr lang="en" dirty="0" smtClean="0">
                <a:solidFill>
                  <a:schemeClr val="bg1"/>
                </a:solidFill>
              </a:rPr>
              <a:t>de classe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7" t="6550" r="227" b="-122"/>
          <a:stretch/>
        </p:blipFill>
        <p:spPr>
          <a:xfrm>
            <a:off x="2974541" y="220535"/>
            <a:ext cx="5339968" cy="4678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605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 txBox="1">
            <a:spLocks noGrp="1"/>
          </p:cNvSpPr>
          <p:nvPr>
            <p:ph type="title"/>
          </p:nvPr>
        </p:nvSpPr>
        <p:spPr>
          <a:xfrm>
            <a:off x="613320" y="475505"/>
            <a:ext cx="23127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Diagramme </a:t>
            </a:r>
            <a:r>
              <a:rPr lang="en" dirty="0" smtClean="0">
                <a:solidFill>
                  <a:schemeClr val="bg1"/>
                </a:solidFill>
              </a:rPr>
              <a:t>de classe personnel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21"/>
          <a:stretch/>
        </p:blipFill>
        <p:spPr>
          <a:xfrm>
            <a:off x="3270117" y="951267"/>
            <a:ext cx="4883146" cy="33146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dirty="0"/>
              <a:t>Modèle Conceptuel de Données </a:t>
            </a:r>
            <a:endParaRPr sz="3600"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09</a:t>
            </a:r>
            <a:endParaRPr dirty="0"/>
          </a:p>
        </p:txBody>
      </p:sp>
      <p:sp>
        <p:nvSpPr>
          <p:cNvPr id="2" name="Espace réservé pour une image  1"/>
          <p:cNvSpPr>
            <a:spLocks noGrp="1"/>
          </p:cNvSpPr>
          <p:nvPr>
            <p:ph type="pic" idx="3"/>
          </p:nvPr>
        </p:nvSpPr>
        <p:spPr/>
      </p:sp>
    </p:spTree>
    <p:extLst>
      <p:ext uri="{BB962C8B-B14F-4D97-AF65-F5344CB8AC3E}">
        <p14:creationId xmlns:p14="http://schemas.microsoft.com/office/powerpoint/2010/main" val="3177932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>
            <a:spLocks noGrp="1"/>
          </p:cNvSpPr>
          <p:nvPr>
            <p:ph type="title"/>
          </p:nvPr>
        </p:nvSpPr>
        <p:spPr>
          <a:xfrm>
            <a:off x="727033" y="55641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Sommaire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88" name="Google Shape;188;p31"/>
          <p:cNvSpPr txBox="1">
            <a:spLocks noGrp="1"/>
          </p:cNvSpPr>
          <p:nvPr>
            <p:ph type="title" idx="2"/>
          </p:nvPr>
        </p:nvSpPr>
        <p:spPr>
          <a:xfrm>
            <a:off x="1026014" y="611298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01</a:t>
            </a:r>
            <a:endParaRPr sz="2400" dirty="0"/>
          </a:p>
        </p:txBody>
      </p:sp>
      <p:sp>
        <p:nvSpPr>
          <p:cNvPr id="17" name="Google Shape;188;p31"/>
          <p:cNvSpPr txBox="1">
            <a:spLocks noGrp="1"/>
          </p:cNvSpPr>
          <p:nvPr>
            <p:ph type="title" idx="3"/>
          </p:nvPr>
        </p:nvSpPr>
        <p:spPr>
          <a:xfrm>
            <a:off x="8408988" y="590550"/>
            <a:ext cx="735012" cy="4476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03</a:t>
            </a:r>
            <a:endParaRPr sz="2400" dirty="0"/>
          </a:p>
        </p:txBody>
      </p:sp>
      <p:sp>
        <p:nvSpPr>
          <p:cNvPr id="35" name="Google Shape;190;p31"/>
          <p:cNvSpPr txBox="1">
            <a:spLocks noGrp="1"/>
          </p:cNvSpPr>
          <p:nvPr>
            <p:ph type="title" idx="4"/>
          </p:nvPr>
        </p:nvSpPr>
        <p:spPr>
          <a:xfrm>
            <a:off x="4211683" y="1405648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07</a:t>
            </a:r>
            <a:endParaRPr sz="2400" dirty="0"/>
          </a:p>
        </p:txBody>
      </p:sp>
      <p:sp>
        <p:nvSpPr>
          <p:cNvPr id="22" name="Google Shape;188;p31"/>
          <p:cNvSpPr txBox="1">
            <a:spLocks noGrp="1"/>
          </p:cNvSpPr>
          <p:nvPr>
            <p:ph type="title" idx="5"/>
          </p:nvPr>
        </p:nvSpPr>
        <p:spPr>
          <a:xfrm>
            <a:off x="7599218" y="474355"/>
            <a:ext cx="735012" cy="4460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04</a:t>
            </a:r>
            <a:endParaRPr sz="2400" dirty="0"/>
          </a:p>
        </p:txBody>
      </p:sp>
      <p:sp>
        <p:nvSpPr>
          <p:cNvPr id="34" name="Google Shape;188;p31"/>
          <p:cNvSpPr txBox="1">
            <a:spLocks noGrp="1"/>
          </p:cNvSpPr>
          <p:nvPr>
            <p:ph type="title" idx="6"/>
          </p:nvPr>
        </p:nvSpPr>
        <p:spPr>
          <a:xfrm>
            <a:off x="0" y="1708150"/>
            <a:ext cx="735013" cy="4476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06</a:t>
            </a:r>
            <a:endParaRPr sz="2400" dirty="0"/>
          </a:p>
        </p:txBody>
      </p:sp>
      <p:sp>
        <p:nvSpPr>
          <p:cNvPr id="38" name="Google Shape;188;p31"/>
          <p:cNvSpPr txBox="1">
            <a:spLocks noGrp="1"/>
          </p:cNvSpPr>
          <p:nvPr>
            <p:ph type="title" idx="7"/>
          </p:nvPr>
        </p:nvSpPr>
        <p:spPr>
          <a:xfrm>
            <a:off x="8408988" y="1708150"/>
            <a:ext cx="735012" cy="4476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08</a:t>
            </a:r>
            <a:endParaRPr sz="2400" dirty="0"/>
          </a:p>
        </p:txBody>
      </p:sp>
      <p:sp>
        <p:nvSpPr>
          <p:cNvPr id="194" name="Google Shape;194;p31"/>
          <p:cNvSpPr txBox="1">
            <a:spLocks noGrp="1"/>
          </p:cNvSpPr>
          <p:nvPr>
            <p:ph type="subTitle" idx="1"/>
          </p:nvPr>
        </p:nvSpPr>
        <p:spPr>
          <a:xfrm>
            <a:off x="431232" y="4069874"/>
            <a:ext cx="1877426" cy="5961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sz="1400" dirty="0" smtClean="0"/>
              <a:t>Faire un plus petit sommaire</a:t>
            </a:r>
            <a:endParaRPr sz="1400" dirty="0"/>
          </a:p>
        </p:txBody>
      </p:sp>
      <p:sp>
        <p:nvSpPr>
          <p:cNvPr id="195" name="Google Shape;195;p31"/>
          <p:cNvSpPr txBox="1">
            <a:spLocks noGrp="1"/>
          </p:cNvSpPr>
          <p:nvPr>
            <p:ph type="subTitle" idx="8"/>
          </p:nvPr>
        </p:nvSpPr>
        <p:spPr>
          <a:xfrm>
            <a:off x="1987615" y="934839"/>
            <a:ext cx="1759246" cy="5536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sz="1400" dirty="0"/>
              <a:t>Diagramme synoptique</a:t>
            </a:r>
          </a:p>
        </p:txBody>
      </p:sp>
      <p:sp>
        <p:nvSpPr>
          <p:cNvPr id="32" name="Google Shape;195;p31"/>
          <p:cNvSpPr txBox="1">
            <a:spLocks noGrp="1"/>
          </p:cNvSpPr>
          <p:nvPr>
            <p:ph type="subTitle" idx="9"/>
          </p:nvPr>
        </p:nvSpPr>
        <p:spPr>
          <a:xfrm>
            <a:off x="7385050" y="949325"/>
            <a:ext cx="1758950" cy="552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/>
              <a:t>Scénario de cas d’utilisations</a:t>
            </a:r>
            <a:endParaRPr sz="1400" dirty="0"/>
          </a:p>
        </p:txBody>
      </p:sp>
      <p:sp>
        <p:nvSpPr>
          <p:cNvPr id="33" name="Google Shape;195;p31"/>
          <p:cNvSpPr txBox="1">
            <a:spLocks noGrp="1"/>
          </p:cNvSpPr>
          <p:nvPr>
            <p:ph type="subTitle" idx="13"/>
          </p:nvPr>
        </p:nvSpPr>
        <p:spPr>
          <a:xfrm>
            <a:off x="0" y="2032000"/>
            <a:ext cx="1758950" cy="5540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/>
              <a:t>Diagramme </a:t>
            </a:r>
            <a:r>
              <a:rPr lang="fr-FR" sz="1400" dirty="0" smtClean="0"/>
              <a:t>de classe</a:t>
            </a:r>
            <a:endParaRPr sz="1400" dirty="0"/>
          </a:p>
        </p:txBody>
      </p:sp>
      <p:sp>
        <p:nvSpPr>
          <p:cNvPr id="36" name="Google Shape;194;p31"/>
          <p:cNvSpPr txBox="1">
            <a:spLocks noGrp="1"/>
          </p:cNvSpPr>
          <p:nvPr>
            <p:ph type="subTitle" idx="14"/>
          </p:nvPr>
        </p:nvSpPr>
        <p:spPr>
          <a:xfrm>
            <a:off x="4638676" y="3197587"/>
            <a:ext cx="1878012" cy="5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sz="1400" dirty="0"/>
              <a:t>Diagramme de déploiement</a:t>
            </a:r>
            <a:endParaRPr sz="1400" dirty="0"/>
          </a:p>
        </p:txBody>
      </p:sp>
      <p:sp>
        <p:nvSpPr>
          <p:cNvPr id="37" name="Google Shape;195;p31"/>
          <p:cNvSpPr txBox="1">
            <a:spLocks noGrp="1"/>
          </p:cNvSpPr>
          <p:nvPr>
            <p:ph type="subTitle" idx="15"/>
          </p:nvPr>
        </p:nvSpPr>
        <p:spPr>
          <a:xfrm>
            <a:off x="5840268" y="502444"/>
            <a:ext cx="1758950" cy="552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/>
              <a:t>Use Case</a:t>
            </a:r>
          </a:p>
        </p:txBody>
      </p:sp>
      <p:sp>
        <p:nvSpPr>
          <p:cNvPr id="39" name="Google Shape;188;p31"/>
          <p:cNvSpPr txBox="1">
            <a:spLocks noGrp="1"/>
          </p:cNvSpPr>
          <p:nvPr>
            <p:ph type="title" idx="4294967295"/>
          </p:nvPr>
        </p:nvSpPr>
        <p:spPr>
          <a:xfrm>
            <a:off x="0" y="1700213"/>
            <a:ext cx="735013" cy="4476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05</a:t>
            </a:r>
            <a:endParaRPr sz="2400" dirty="0"/>
          </a:p>
        </p:txBody>
      </p:sp>
      <p:sp>
        <p:nvSpPr>
          <p:cNvPr id="40" name="Google Shape;195;p31"/>
          <p:cNvSpPr txBox="1">
            <a:spLocks noGrp="1"/>
          </p:cNvSpPr>
          <p:nvPr>
            <p:ph type="subTitle" idx="4294967295"/>
          </p:nvPr>
        </p:nvSpPr>
        <p:spPr>
          <a:xfrm>
            <a:off x="7486650" y="1774825"/>
            <a:ext cx="1657350" cy="5540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/>
              <a:t>Modèle Conceptuel des Données</a:t>
            </a:r>
            <a:endParaRPr sz="1400" dirty="0"/>
          </a:p>
        </p:txBody>
      </p:sp>
      <p:sp>
        <p:nvSpPr>
          <p:cNvPr id="41" name="Google Shape;195;p31"/>
          <p:cNvSpPr txBox="1">
            <a:spLocks noGrp="1"/>
          </p:cNvSpPr>
          <p:nvPr>
            <p:ph type="subTitle" idx="4294967295"/>
          </p:nvPr>
        </p:nvSpPr>
        <p:spPr>
          <a:xfrm>
            <a:off x="0" y="2289175"/>
            <a:ext cx="1758950" cy="5540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/>
              <a:t>Diagramme de séquence</a:t>
            </a:r>
            <a:endParaRPr sz="1400" dirty="0"/>
          </a:p>
        </p:txBody>
      </p:sp>
      <p:sp>
        <p:nvSpPr>
          <p:cNvPr id="42" name="Google Shape;188;p31"/>
          <p:cNvSpPr txBox="1">
            <a:spLocks noGrp="1"/>
          </p:cNvSpPr>
          <p:nvPr>
            <p:ph type="title" idx="4294967295"/>
          </p:nvPr>
        </p:nvSpPr>
        <p:spPr>
          <a:xfrm>
            <a:off x="0" y="2935288"/>
            <a:ext cx="733425" cy="4460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10</a:t>
            </a:r>
            <a:endParaRPr sz="2400" dirty="0"/>
          </a:p>
        </p:txBody>
      </p:sp>
      <p:sp>
        <p:nvSpPr>
          <p:cNvPr id="44" name="Google Shape;194;p31"/>
          <p:cNvSpPr txBox="1">
            <a:spLocks noGrp="1"/>
          </p:cNvSpPr>
          <p:nvPr>
            <p:ph type="subTitle" idx="4294967295"/>
          </p:nvPr>
        </p:nvSpPr>
        <p:spPr>
          <a:xfrm>
            <a:off x="0" y="3284538"/>
            <a:ext cx="1878013" cy="5953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sz="1400" dirty="0" smtClean="0"/>
              <a:t>GANTT</a:t>
            </a:r>
            <a:endParaRPr sz="1400" dirty="0"/>
          </a:p>
        </p:txBody>
      </p:sp>
      <p:sp>
        <p:nvSpPr>
          <p:cNvPr id="21" name="Google Shape;188;p31"/>
          <p:cNvSpPr txBox="1">
            <a:spLocks noGrp="1"/>
          </p:cNvSpPr>
          <p:nvPr>
            <p:ph type="title" idx="4294967295"/>
          </p:nvPr>
        </p:nvSpPr>
        <p:spPr>
          <a:xfrm>
            <a:off x="0" y="2935288"/>
            <a:ext cx="735013" cy="4460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11</a:t>
            </a:r>
            <a:endParaRPr sz="2400" dirty="0"/>
          </a:p>
        </p:txBody>
      </p:sp>
      <p:sp>
        <p:nvSpPr>
          <p:cNvPr id="23" name="Google Shape;194;p31"/>
          <p:cNvSpPr txBox="1">
            <a:spLocks noGrp="1"/>
          </p:cNvSpPr>
          <p:nvPr>
            <p:ph type="subTitle" idx="4294967295"/>
          </p:nvPr>
        </p:nvSpPr>
        <p:spPr>
          <a:xfrm>
            <a:off x="7265988" y="3084513"/>
            <a:ext cx="1878012" cy="5953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sz="1400" dirty="0" smtClean="0"/>
              <a:t>GITHUB</a:t>
            </a:r>
            <a:endParaRPr sz="1400" dirty="0"/>
          </a:p>
        </p:txBody>
      </p:sp>
      <p:sp>
        <p:nvSpPr>
          <p:cNvPr id="29" name="Google Shape;188;p31"/>
          <p:cNvSpPr txBox="1">
            <a:spLocks noGrp="1"/>
          </p:cNvSpPr>
          <p:nvPr>
            <p:ph type="title" idx="4294967295"/>
          </p:nvPr>
        </p:nvSpPr>
        <p:spPr>
          <a:xfrm>
            <a:off x="8408988" y="2743200"/>
            <a:ext cx="735012" cy="4476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12</a:t>
            </a:r>
            <a:endParaRPr sz="2400" dirty="0"/>
          </a:p>
        </p:txBody>
      </p:sp>
      <p:sp>
        <p:nvSpPr>
          <p:cNvPr id="30" name="Google Shape;194;p31"/>
          <p:cNvSpPr txBox="1">
            <a:spLocks noGrp="1"/>
          </p:cNvSpPr>
          <p:nvPr>
            <p:ph type="subTitle" idx="4294967295"/>
          </p:nvPr>
        </p:nvSpPr>
        <p:spPr>
          <a:xfrm>
            <a:off x="7265988" y="3297238"/>
            <a:ext cx="1878012" cy="5953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sz="1400" dirty="0" err="1" smtClean="0"/>
              <a:t>Trello</a:t>
            </a:r>
            <a:endParaRPr sz="1400" dirty="0"/>
          </a:p>
        </p:txBody>
      </p:sp>
      <p:sp>
        <p:nvSpPr>
          <p:cNvPr id="28" name="Google Shape;188;p31"/>
          <p:cNvSpPr txBox="1">
            <a:spLocks noGrp="1"/>
          </p:cNvSpPr>
          <p:nvPr>
            <p:ph type="title" idx="4294967295"/>
          </p:nvPr>
        </p:nvSpPr>
        <p:spPr>
          <a:xfrm>
            <a:off x="0" y="608013"/>
            <a:ext cx="735013" cy="4460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02</a:t>
            </a:r>
            <a:endParaRPr sz="2400" dirty="0"/>
          </a:p>
        </p:txBody>
      </p:sp>
      <p:sp>
        <p:nvSpPr>
          <p:cNvPr id="43" name="Google Shape;195;p31"/>
          <p:cNvSpPr txBox="1">
            <a:spLocks noGrp="1"/>
          </p:cNvSpPr>
          <p:nvPr>
            <p:ph type="subTitle" idx="4294967295"/>
          </p:nvPr>
        </p:nvSpPr>
        <p:spPr>
          <a:xfrm>
            <a:off x="7383463" y="1743075"/>
            <a:ext cx="1760537" cy="5540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/>
              <a:t>Diagramme </a:t>
            </a:r>
            <a:r>
              <a:rPr lang="fr-FR" sz="1400" dirty="0" smtClean="0"/>
              <a:t>d’exigence</a:t>
            </a:r>
            <a:endParaRPr sz="1400" dirty="0"/>
          </a:p>
        </p:txBody>
      </p:sp>
      <p:sp>
        <p:nvSpPr>
          <p:cNvPr id="46" name="Google Shape;190;p31"/>
          <p:cNvSpPr txBox="1">
            <a:spLocks noGrp="1"/>
          </p:cNvSpPr>
          <p:nvPr>
            <p:ph type="title" idx="4294967295"/>
          </p:nvPr>
        </p:nvSpPr>
        <p:spPr>
          <a:xfrm>
            <a:off x="8408988" y="2959100"/>
            <a:ext cx="735012" cy="4476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13</a:t>
            </a:r>
            <a:endParaRPr sz="2400" dirty="0"/>
          </a:p>
        </p:txBody>
      </p:sp>
      <p:sp>
        <p:nvSpPr>
          <p:cNvPr id="47" name="Google Shape;190;p31"/>
          <p:cNvSpPr txBox="1">
            <a:spLocks noGrp="1"/>
          </p:cNvSpPr>
          <p:nvPr>
            <p:ph type="title" idx="4294967295"/>
          </p:nvPr>
        </p:nvSpPr>
        <p:spPr>
          <a:xfrm>
            <a:off x="8408988" y="2949575"/>
            <a:ext cx="735012" cy="4476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14</a:t>
            </a:r>
            <a:endParaRPr sz="2400" dirty="0"/>
          </a:p>
        </p:txBody>
      </p:sp>
      <p:sp>
        <p:nvSpPr>
          <p:cNvPr id="48" name="Google Shape;190;p31"/>
          <p:cNvSpPr txBox="1">
            <a:spLocks noGrp="1"/>
          </p:cNvSpPr>
          <p:nvPr>
            <p:ph type="title" idx="4294967295"/>
          </p:nvPr>
        </p:nvSpPr>
        <p:spPr>
          <a:xfrm>
            <a:off x="8408988" y="3783013"/>
            <a:ext cx="735012" cy="4476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15</a:t>
            </a:r>
            <a:endParaRPr sz="2400" dirty="0"/>
          </a:p>
        </p:txBody>
      </p:sp>
      <p:sp>
        <p:nvSpPr>
          <p:cNvPr id="51" name="Google Shape;194;p31"/>
          <p:cNvSpPr txBox="1">
            <a:spLocks noGrp="1"/>
          </p:cNvSpPr>
          <p:nvPr>
            <p:ph type="subTitle" idx="4294967295"/>
          </p:nvPr>
        </p:nvSpPr>
        <p:spPr>
          <a:xfrm>
            <a:off x="7267575" y="4121150"/>
            <a:ext cx="1876425" cy="5953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sz="1400" dirty="0" smtClean="0"/>
              <a:t>Modules de test</a:t>
            </a:r>
            <a:endParaRPr sz="1400" dirty="0"/>
          </a:p>
        </p:txBody>
      </p:sp>
      <p:sp>
        <p:nvSpPr>
          <p:cNvPr id="52" name="Google Shape;194;p31"/>
          <p:cNvSpPr txBox="1">
            <a:spLocks noGrp="1"/>
          </p:cNvSpPr>
          <p:nvPr>
            <p:ph type="subTitle" idx="4294967295"/>
          </p:nvPr>
        </p:nvSpPr>
        <p:spPr>
          <a:xfrm>
            <a:off x="7645400" y="2582863"/>
            <a:ext cx="1498600" cy="5953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sz="1400" dirty="0" smtClean="0"/>
              <a:t>Cahier de recette</a:t>
            </a:r>
            <a:endParaRPr sz="1400" dirty="0"/>
          </a:p>
        </p:txBody>
      </p:sp>
      <p:sp>
        <p:nvSpPr>
          <p:cNvPr id="45" name="Google Shape;194;p31"/>
          <p:cNvSpPr txBox="1">
            <a:spLocks noGrp="1"/>
          </p:cNvSpPr>
          <p:nvPr>
            <p:ph type="subTitle" idx="4294967295"/>
          </p:nvPr>
        </p:nvSpPr>
        <p:spPr>
          <a:xfrm>
            <a:off x="0" y="1100138"/>
            <a:ext cx="1878013" cy="5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sz="1400" dirty="0"/>
              <a:t>Présentation du projet</a:t>
            </a:r>
            <a:endParaRPr sz="1400" dirty="0"/>
          </a:p>
        </p:txBody>
      </p:sp>
      <p:sp>
        <p:nvSpPr>
          <p:cNvPr id="2" name="Google Shape;188;p31">
            <a:extLst>
              <a:ext uri="{FF2B5EF4-FFF2-40B4-BE49-F238E27FC236}">
                <a16:creationId xmlns:a16="http://schemas.microsoft.com/office/drawing/2014/main" id="{1EE455DA-87D3-77FF-0CEF-E1F804EA9888}"/>
              </a:ext>
            </a:extLst>
          </p:cNvPr>
          <p:cNvSpPr txBox="1">
            <a:spLocks/>
          </p:cNvSpPr>
          <p:nvPr/>
        </p:nvSpPr>
        <p:spPr>
          <a:xfrm>
            <a:off x="7337430" y="1707842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ppio One"/>
              <a:buNone/>
              <a:defRPr sz="3000" b="1" i="0" u="none" strike="noStrike" cap="none">
                <a:solidFill>
                  <a:schemeClr val="accent2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ppio One"/>
              <a:buNone/>
              <a:defRPr sz="30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ppio One"/>
              <a:buNone/>
              <a:defRPr sz="30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ppio One"/>
              <a:buNone/>
              <a:defRPr sz="30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ppio One"/>
              <a:buNone/>
              <a:defRPr sz="30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ppio One"/>
              <a:buNone/>
              <a:defRPr sz="30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ppio One"/>
              <a:buNone/>
              <a:defRPr sz="30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ppio One"/>
              <a:buNone/>
              <a:defRPr sz="30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ppio One"/>
              <a:buNone/>
              <a:defRPr sz="30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9pPr>
          </a:lstStyle>
          <a:p>
            <a:r>
              <a:rPr lang="en" sz="2400" dirty="0"/>
              <a:t>09</a:t>
            </a:r>
          </a:p>
        </p:txBody>
      </p:sp>
      <p:sp>
        <p:nvSpPr>
          <p:cNvPr id="3" name="Google Shape;194;p31">
            <a:extLst>
              <a:ext uri="{FF2B5EF4-FFF2-40B4-BE49-F238E27FC236}">
                <a16:creationId xmlns:a16="http://schemas.microsoft.com/office/drawing/2014/main" id="{33C128AA-0F09-4A09-51D0-D0361AC243BF}"/>
              </a:ext>
            </a:extLst>
          </p:cNvPr>
          <p:cNvSpPr txBox="1">
            <a:spLocks/>
          </p:cNvSpPr>
          <p:nvPr/>
        </p:nvSpPr>
        <p:spPr>
          <a:xfrm>
            <a:off x="443624" y="3283956"/>
            <a:ext cx="1877426" cy="596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fr-FR" sz="1400" dirty="0" smtClean="0"/>
              <a:t>CRA</a:t>
            </a:r>
            <a:endParaRPr lang="fr-FR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Modèle Conceptuel de Données</a:t>
            </a:r>
            <a:endParaRPr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66"/>
          <a:stretch/>
        </p:blipFill>
        <p:spPr>
          <a:xfrm>
            <a:off x="874496" y="1730829"/>
            <a:ext cx="7395008" cy="2403564"/>
          </a:xfrm>
          <a:prstGeom prst="rect">
            <a:avLst/>
          </a:prstGeo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20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Scénario de cas d’utilisations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4" name="Espace réservé pour une image  3">
            <a:extLst>
              <a:ext uri="{FF2B5EF4-FFF2-40B4-BE49-F238E27FC236}">
                <a16:creationId xmlns:a16="http://schemas.microsoft.com/office/drawing/2014/main" id="{BC1B6D7E-8140-B321-46B0-AE4F5EA0FADC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t="26198" b="2619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78676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>
            <a:spLocks noGrp="1"/>
          </p:cNvSpPr>
          <p:nvPr>
            <p:ph type="title"/>
          </p:nvPr>
        </p:nvSpPr>
        <p:spPr>
          <a:xfrm>
            <a:off x="5176315" y="1257976"/>
            <a:ext cx="31128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Configurer sa “Light Board”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" y="363012"/>
            <a:ext cx="3443996" cy="4376628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5956" y="3931921"/>
            <a:ext cx="2969422" cy="8077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>
            <a:spLocks noGrp="1"/>
          </p:cNvSpPr>
          <p:nvPr>
            <p:ph type="title"/>
          </p:nvPr>
        </p:nvSpPr>
        <p:spPr>
          <a:xfrm>
            <a:off x="5176315" y="1257976"/>
            <a:ext cx="31128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Activer une scène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87" y="373380"/>
            <a:ext cx="4046777" cy="436626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7844" y="4033758"/>
            <a:ext cx="2371763" cy="70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045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Diagramme de séquence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pic>
        <p:nvPicPr>
          <p:cNvPr id="4" name="Espace réservé pour une image  3">
            <a:extLst>
              <a:ext uri="{FF2B5EF4-FFF2-40B4-BE49-F238E27FC236}">
                <a16:creationId xmlns:a16="http://schemas.microsoft.com/office/drawing/2014/main" id="{D82F6086-9C4C-A883-F98F-BD4B077E4A63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t="38099" b="3809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16531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 txBox="1">
            <a:spLocks noGrp="1"/>
          </p:cNvSpPr>
          <p:nvPr>
            <p:ph type="title"/>
          </p:nvPr>
        </p:nvSpPr>
        <p:spPr>
          <a:xfrm>
            <a:off x="613320" y="475505"/>
            <a:ext cx="23127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Diagramme de sécance</a:t>
            </a:r>
            <a:endParaRPr dirty="0"/>
          </a:p>
        </p:txBody>
      </p:sp>
      <p:sp>
        <p:nvSpPr>
          <p:cNvPr id="3" name="Google Shape;260;p37">
            <a:extLst>
              <a:ext uri="{FF2B5EF4-FFF2-40B4-BE49-F238E27FC236}">
                <a16:creationId xmlns:a16="http://schemas.microsoft.com/office/drawing/2014/main" id="{556E170C-CF5C-54C1-A28D-212DEC29B770}"/>
              </a:ext>
            </a:extLst>
          </p:cNvPr>
          <p:cNvSpPr txBox="1">
            <a:spLocks/>
          </p:cNvSpPr>
          <p:nvPr/>
        </p:nvSpPr>
        <p:spPr>
          <a:xfrm>
            <a:off x="786191" y="2224693"/>
            <a:ext cx="231276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30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9pPr>
          </a:lstStyle>
          <a:p>
            <a:r>
              <a:rPr lang="fr-FR" sz="2000" b="0" dirty="0"/>
              <a:t>Configurer sa « Light </a:t>
            </a:r>
            <a:r>
              <a:rPr lang="fr-FR" sz="2000" b="0" dirty="0" err="1"/>
              <a:t>Board</a:t>
            </a:r>
            <a:r>
              <a:rPr lang="fr-FR" sz="2000" b="0" dirty="0"/>
              <a:t> »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4BF747C-B31B-DB4B-448A-062AF6978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8128" y="1685499"/>
            <a:ext cx="5199681" cy="2214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218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 txBox="1">
            <a:spLocks noGrp="1"/>
          </p:cNvSpPr>
          <p:nvPr>
            <p:ph type="title"/>
          </p:nvPr>
        </p:nvSpPr>
        <p:spPr>
          <a:xfrm>
            <a:off x="613320" y="475505"/>
            <a:ext cx="23127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Diagramme de sécance</a:t>
            </a:r>
            <a:endParaRPr dirty="0"/>
          </a:p>
        </p:txBody>
      </p:sp>
      <p:sp>
        <p:nvSpPr>
          <p:cNvPr id="3" name="Google Shape;260;p37">
            <a:extLst>
              <a:ext uri="{FF2B5EF4-FFF2-40B4-BE49-F238E27FC236}">
                <a16:creationId xmlns:a16="http://schemas.microsoft.com/office/drawing/2014/main" id="{556E170C-CF5C-54C1-A28D-212DEC29B770}"/>
              </a:ext>
            </a:extLst>
          </p:cNvPr>
          <p:cNvSpPr txBox="1">
            <a:spLocks/>
          </p:cNvSpPr>
          <p:nvPr/>
        </p:nvSpPr>
        <p:spPr>
          <a:xfrm>
            <a:off x="786191" y="2224693"/>
            <a:ext cx="231276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30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9pPr>
          </a:lstStyle>
          <a:p>
            <a:r>
              <a:rPr lang="fr-FR" sz="2000" b="0" dirty="0"/>
              <a:t>Activer la scène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4952ADC-E9CE-F9C0-F180-BFAD88C203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951" y="1617023"/>
            <a:ext cx="5341697" cy="2310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466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 txBox="1">
            <a:spLocks noGrp="1"/>
          </p:cNvSpPr>
          <p:nvPr>
            <p:ph type="title"/>
          </p:nvPr>
        </p:nvSpPr>
        <p:spPr>
          <a:xfrm>
            <a:off x="613319" y="475504"/>
            <a:ext cx="7837953" cy="32167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>
                <a:solidFill>
                  <a:srgbClr val="0029C3"/>
                </a:solidFill>
              </a:rPr>
              <a:t>Présentation </a:t>
            </a:r>
            <a:r>
              <a:rPr lang="en" smtClean="0">
                <a:solidFill>
                  <a:srgbClr val="0029C3"/>
                </a:solidFill>
              </a:rPr>
              <a:t>matériel </a:t>
            </a:r>
            <a:r>
              <a:rPr lang="en" dirty="0" smtClean="0">
                <a:solidFill>
                  <a:srgbClr val="0029C3"/>
                </a:solidFill>
              </a:rPr>
              <a:t>(logiciel, pc, dmx(propriétés), boitier)</a:t>
            </a:r>
            <a:endParaRPr dirty="0">
              <a:solidFill>
                <a:srgbClr val="0029C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3203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Conclusion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10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11977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CRA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10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4356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Présentation du projet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" name="Google Shape;171;p29"/>
          <p:cNvSpPr txBox="1">
            <a:spLocks/>
          </p:cNvSpPr>
          <p:nvPr/>
        </p:nvSpPr>
        <p:spPr>
          <a:xfrm>
            <a:off x="3801293" y="2194561"/>
            <a:ext cx="4970416" cy="2648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oppio One"/>
              <a:buNone/>
              <a:defRPr sz="42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oppio One"/>
              <a:buNone/>
              <a:defRPr sz="52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oppio One"/>
              <a:buNone/>
              <a:defRPr sz="52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oppio One"/>
              <a:buNone/>
              <a:defRPr sz="52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oppio One"/>
              <a:buNone/>
              <a:defRPr sz="52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oppio One"/>
              <a:buNone/>
              <a:defRPr sz="52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oppio One"/>
              <a:buNone/>
              <a:defRPr sz="52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oppio One"/>
              <a:buNone/>
              <a:defRPr sz="52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oppio One"/>
              <a:buNone/>
              <a:defRPr sz="52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9pPr>
          </a:lstStyle>
          <a:p>
            <a:r>
              <a:rPr lang="fr-FR" dirty="0" smtClean="0"/>
              <a:t>Changer thème et les images et ajouter thème et logo </a:t>
            </a:r>
            <a:r>
              <a:rPr lang="fr-FR" dirty="0" err="1" smtClean="0"/>
              <a:t>webedia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53" y="687161"/>
            <a:ext cx="6382641" cy="38867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GANTT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11</a:t>
            </a:r>
            <a:endParaRPr dirty="0"/>
          </a:p>
        </p:txBody>
      </p:sp>
      <p:sp>
        <p:nvSpPr>
          <p:cNvPr id="2" name="Espace réservé pour une image  1"/>
          <p:cNvSpPr>
            <a:spLocks noGrp="1"/>
          </p:cNvSpPr>
          <p:nvPr>
            <p:ph type="pic" idx="3"/>
          </p:nvPr>
        </p:nvSpPr>
        <p:spPr/>
      </p:sp>
    </p:spTree>
    <p:extLst>
      <p:ext uri="{BB962C8B-B14F-4D97-AF65-F5344CB8AC3E}">
        <p14:creationId xmlns:p14="http://schemas.microsoft.com/office/powerpoint/2010/main" val="194482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A5557E-BC92-A8C9-05DE-65556A2F88B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endParaRPr lang="fr-FR" dirty="0"/>
          </a:p>
        </p:txBody>
      </p:sp>
      <p:graphicFrame>
        <p:nvGraphicFramePr>
          <p:cNvPr id="3" name="Objet 2">
            <a:extLst>
              <a:ext uri="{FF2B5EF4-FFF2-40B4-BE49-F238E27FC236}">
                <a16:creationId xmlns:a16="http://schemas.microsoft.com/office/drawing/2014/main" id="{1832E873-2891-552A-F051-678F8EA6823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0686418"/>
              </p:ext>
            </p:extLst>
          </p:nvPr>
        </p:nvGraphicFramePr>
        <p:xfrm>
          <a:off x="4019550" y="2214349"/>
          <a:ext cx="1104900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0" name="Objet d’environnement du Gestionnaire de liaisons" showAsIcon="1" r:id="rId4" imgW="1104914" imgH="514350" progId="Package">
                  <p:embed/>
                </p:oleObj>
              </mc:Choice>
              <mc:Fallback>
                <p:oleObj name="Objet d’environnement du Gestionnaire de liaisons" showAsIcon="1" r:id="rId4" imgW="1104914" imgH="51435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019550" y="2214349"/>
                        <a:ext cx="1104900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0091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GITHUB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12</a:t>
            </a:r>
            <a:endParaRPr dirty="0"/>
          </a:p>
        </p:txBody>
      </p:sp>
      <p:sp>
        <p:nvSpPr>
          <p:cNvPr id="2" name="Espace réservé pour une image  1"/>
          <p:cNvSpPr>
            <a:spLocks noGrp="1"/>
          </p:cNvSpPr>
          <p:nvPr>
            <p:ph type="pic" idx="3"/>
          </p:nvPr>
        </p:nvSpPr>
        <p:spPr/>
      </p:sp>
    </p:spTree>
    <p:extLst>
      <p:ext uri="{BB962C8B-B14F-4D97-AF65-F5344CB8AC3E}">
        <p14:creationId xmlns:p14="http://schemas.microsoft.com/office/powerpoint/2010/main" val="48667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A5557E-BC92-A8C9-05DE-65556A2F88B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fr-FR" dirty="0">
                <a:hlinkClick r:id="rId3"/>
              </a:rPr>
              <a:t>GITHUB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91073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TRELLO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13</a:t>
            </a:r>
            <a:endParaRPr dirty="0"/>
          </a:p>
        </p:txBody>
      </p:sp>
      <p:sp>
        <p:nvSpPr>
          <p:cNvPr id="2" name="Espace réservé pour une image  1"/>
          <p:cNvSpPr>
            <a:spLocks noGrp="1"/>
          </p:cNvSpPr>
          <p:nvPr>
            <p:ph type="pic" idx="3"/>
          </p:nvPr>
        </p:nvSpPr>
        <p:spPr/>
      </p:sp>
    </p:spTree>
    <p:extLst>
      <p:ext uri="{BB962C8B-B14F-4D97-AF65-F5344CB8AC3E}">
        <p14:creationId xmlns:p14="http://schemas.microsoft.com/office/powerpoint/2010/main" val="2494917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A5557E-BC92-A8C9-05DE-65556A2F88B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fr-FR" dirty="0" smtClean="0">
                <a:hlinkClick r:id="rId3"/>
              </a:rPr>
              <a:t>Trello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1891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MODULES DE TEST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15</a:t>
            </a:r>
            <a:endParaRPr dirty="0"/>
          </a:p>
        </p:txBody>
      </p:sp>
      <p:sp>
        <p:nvSpPr>
          <p:cNvPr id="2" name="Espace réservé pour une image  1"/>
          <p:cNvSpPr>
            <a:spLocks noGrp="1"/>
          </p:cNvSpPr>
          <p:nvPr>
            <p:ph type="pic" idx="3"/>
          </p:nvPr>
        </p:nvSpPr>
        <p:spPr/>
      </p:sp>
    </p:spTree>
    <p:extLst>
      <p:ext uri="{BB962C8B-B14F-4D97-AF65-F5344CB8AC3E}">
        <p14:creationId xmlns:p14="http://schemas.microsoft.com/office/powerpoint/2010/main" val="3748943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A5557E-BC92-A8C9-05DE-65556A2F88B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fr-FR" dirty="0" smtClean="0">
                <a:solidFill>
                  <a:schemeClr val="bg1"/>
                </a:solidFill>
              </a:rPr>
              <a:t>Démonstration des modules de test + cahier de recette</a:t>
            </a: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716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4"/>
          <p:cNvSpPr txBox="1">
            <a:spLocks noGrp="1"/>
          </p:cNvSpPr>
          <p:nvPr>
            <p:ph type="subTitle" idx="1"/>
          </p:nvPr>
        </p:nvSpPr>
        <p:spPr>
          <a:xfrm>
            <a:off x="5308494" y="2435034"/>
            <a:ext cx="25056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lt1"/>
              </a:buClr>
              <a:buSzPts val="1100"/>
            </a:pPr>
            <a:endParaRPr lang="fr-FR" dirty="0">
              <a:latin typeface="+mj-lt"/>
            </a:endParaRPr>
          </a:p>
          <a:p>
            <a:pPr marL="0" lvl="0" indent="0">
              <a:buClr>
                <a:schemeClr val="lt1"/>
              </a:buClr>
              <a:buSzPts val="1100"/>
            </a:pPr>
            <a:r>
              <a:rPr lang="fr-FR" dirty="0">
                <a:latin typeface="+mj-lt"/>
              </a:rPr>
              <a:t>- Permettre à un créateur de contenu de pouvoir modifier rapidement les couleurs de son décors </a:t>
            </a:r>
          </a:p>
          <a:p>
            <a:pPr marL="0" lvl="0" indent="0">
              <a:buClr>
                <a:schemeClr val="lt1"/>
              </a:buClr>
              <a:buSzPts val="1100"/>
            </a:pPr>
            <a:endParaRPr lang="fr-FR" dirty="0">
              <a:latin typeface="+mj-lt"/>
            </a:endParaRPr>
          </a:p>
          <a:p>
            <a:pPr marL="0" lvl="0" indent="0">
              <a:buClr>
                <a:schemeClr val="lt1"/>
              </a:buClr>
              <a:buSzPts val="1100"/>
            </a:pPr>
            <a:r>
              <a:rPr lang="fr-FR" dirty="0">
                <a:latin typeface="+mj-lt"/>
              </a:rPr>
              <a:t>- Modification des jeux de </a:t>
            </a:r>
            <a:r>
              <a:rPr lang="fr-FR" dirty="0" smtClean="0">
                <a:latin typeface="+mj-lt"/>
              </a:rPr>
              <a:t>lumière </a:t>
            </a:r>
            <a:r>
              <a:rPr lang="fr-FR" dirty="0">
                <a:latin typeface="+mj-lt"/>
              </a:rPr>
              <a:t>sur un bus professionnel DMX</a:t>
            </a:r>
            <a:endParaRPr dirty="0">
              <a:latin typeface="+mj-lt"/>
            </a:endParaRPr>
          </a:p>
        </p:txBody>
      </p:sp>
      <p:sp>
        <p:nvSpPr>
          <p:cNvPr id="221" name="Google Shape;221;p34"/>
          <p:cNvSpPr txBox="1">
            <a:spLocks noGrp="1"/>
          </p:cNvSpPr>
          <p:nvPr>
            <p:ph type="subTitle" idx="2"/>
          </p:nvPr>
        </p:nvSpPr>
        <p:spPr>
          <a:xfrm>
            <a:off x="1073006" y="2981948"/>
            <a:ext cx="2505600" cy="6548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lt1"/>
              </a:buClr>
              <a:buSzPts val="1100"/>
            </a:pPr>
            <a:r>
              <a:rPr lang="fr-FR" dirty="0"/>
              <a:t>- Modifier à distance la couleur des lumières avec un bus DMX 512</a:t>
            </a:r>
            <a:endParaRPr dirty="0">
              <a:latin typeface="+mj-lt"/>
            </a:endParaRPr>
          </a:p>
        </p:txBody>
      </p:sp>
      <p:sp>
        <p:nvSpPr>
          <p:cNvPr id="222" name="Google Shape;222;p34"/>
          <p:cNvSpPr txBox="1">
            <a:spLocks noGrp="1"/>
          </p:cNvSpPr>
          <p:nvPr>
            <p:ph type="subTitle" idx="3"/>
          </p:nvPr>
        </p:nvSpPr>
        <p:spPr>
          <a:xfrm>
            <a:off x="887331" y="2553011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L’objectif</a:t>
            </a:r>
            <a:endParaRPr dirty="0"/>
          </a:p>
        </p:txBody>
      </p:sp>
      <p:sp>
        <p:nvSpPr>
          <p:cNvPr id="219" name="Google Shape;219;p34"/>
          <p:cNvSpPr txBox="1">
            <a:spLocks noGrp="1"/>
          </p:cNvSpPr>
          <p:nvPr>
            <p:ph type="subTitle" idx="4"/>
          </p:nvPr>
        </p:nvSpPr>
        <p:spPr>
          <a:xfrm>
            <a:off x="5122819" y="217455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 but</a:t>
            </a:r>
            <a:endParaRPr dirty="0"/>
          </a:p>
        </p:txBody>
      </p:sp>
      <p:sp>
        <p:nvSpPr>
          <p:cNvPr id="218" name="Google Shape;218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Présentation</a:t>
            </a:r>
            <a:endParaRPr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88" r="305"/>
          <a:stretch/>
        </p:blipFill>
        <p:spPr>
          <a:xfrm>
            <a:off x="901954" y="1828366"/>
            <a:ext cx="2490977" cy="87659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09" b="933"/>
          <a:stretch/>
        </p:blipFill>
        <p:spPr>
          <a:xfrm>
            <a:off x="5122819" y="1371057"/>
            <a:ext cx="2505600" cy="9666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Diagramme synoptique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0" t="1" r="1171" b="55855"/>
          <a:stretch/>
        </p:blipFill>
        <p:spPr>
          <a:xfrm>
            <a:off x="-1" y="3535006"/>
            <a:ext cx="9144001" cy="161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983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0"/>
          <p:cNvSpPr txBox="1">
            <a:spLocks noGrp="1"/>
          </p:cNvSpPr>
          <p:nvPr>
            <p:ph type="title"/>
          </p:nvPr>
        </p:nvSpPr>
        <p:spPr>
          <a:xfrm>
            <a:off x="5341392" y="535931"/>
            <a:ext cx="314660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>
                    <a:lumMod val="50000"/>
                  </a:schemeClr>
                </a:solidFill>
              </a:rPr>
              <a:t>D</a:t>
            </a:r>
            <a:r>
              <a:rPr lang="fr-FR" dirty="0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en" dirty="0">
                <a:solidFill>
                  <a:schemeClr val="accent1">
                    <a:lumMod val="50000"/>
                  </a:schemeClr>
                </a:solidFill>
              </a:rPr>
              <a:t>agramme synoptique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803" y="953091"/>
            <a:ext cx="4597597" cy="33282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0"/>
          <p:cNvSpPr txBox="1">
            <a:spLocks noGrp="1"/>
          </p:cNvSpPr>
          <p:nvPr>
            <p:ph type="title"/>
          </p:nvPr>
        </p:nvSpPr>
        <p:spPr>
          <a:xfrm>
            <a:off x="2794135" y="1711588"/>
            <a:ext cx="314660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Présentation du </a:t>
            </a:r>
            <a:r>
              <a:rPr lang="fr-FR" dirty="0" err="1" smtClean="0"/>
              <a:t>grp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48044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0"/>
          <p:cNvSpPr txBox="1">
            <a:spLocks noGrp="1"/>
          </p:cNvSpPr>
          <p:nvPr>
            <p:ph type="title"/>
          </p:nvPr>
        </p:nvSpPr>
        <p:spPr>
          <a:xfrm>
            <a:off x="5341392" y="535931"/>
            <a:ext cx="314660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2060"/>
                </a:solidFill>
              </a:rPr>
              <a:t>D</a:t>
            </a:r>
            <a:r>
              <a:rPr lang="fr-FR" dirty="0">
                <a:solidFill>
                  <a:srgbClr val="002060"/>
                </a:solidFill>
              </a:rPr>
              <a:t>i</a:t>
            </a:r>
            <a:r>
              <a:rPr lang="en" dirty="0">
                <a:solidFill>
                  <a:srgbClr val="002060"/>
                </a:solidFill>
              </a:rPr>
              <a:t>agramme </a:t>
            </a:r>
            <a:r>
              <a:rPr lang="en" dirty="0" smtClean="0">
                <a:solidFill>
                  <a:srgbClr val="002060"/>
                </a:solidFill>
              </a:rPr>
              <a:t>synoptique personnel</a:t>
            </a:r>
            <a:endParaRPr dirty="0">
              <a:solidFill>
                <a:srgbClr val="002060"/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28" t="-11810" r="-71" b="11810"/>
          <a:stretch/>
        </p:blipFill>
        <p:spPr>
          <a:xfrm>
            <a:off x="736735" y="414754"/>
            <a:ext cx="4604657" cy="4134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24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Diagramme de déploiement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08</a:t>
            </a:r>
            <a:endParaRPr dirty="0"/>
          </a:p>
        </p:txBody>
      </p:sp>
      <p:pic>
        <p:nvPicPr>
          <p:cNvPr id="213" name="Google Shape;213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t="32144" b="32144"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729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7306</TotalTime>
  <Words>291</Words>
  <Application>Microsoft Office PowerPoint</Application>
  <PresentationFormat>Affichage à l'écran (16:9)</PresentationFormat>
  <Paragraphs>94</Paragraphs>
  <Slides>38</Slides>
  <Notes>38</Notes>
  <HiddenSlides>0</HiddenSlides>
  <MMClips>0</MMClips>
  <ScaleCrop>false</ScaleCrop>
  <HeadingPairs>
    <vt:vector size="8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38</vt:i4>
      </vt:variant>
    </vt:vector>
  </HeadingPairs>
  <TitlesOfParts>
    <vt:vector size="47" baseType="lpstr">
      <vt:lpstr>Calibri Light</vt:lpstr>
      <vt:lpstr>Arial</vt:lpstr>
      <vt:lpstr>Calibri</vt:lpstr>
      <vt:lpstr>Doppio One</vt:lpstr>
      <vt:lpstr>Encode Sans Condensed</vt:lpstr>
      <vt:lpstr>Bebas Neue</vt:lpstr>
      <vt:lpstr>PT Sans</vt:lpstr>
      <vt:lpstr>Thème Office</vt:lpstr>
      <vt:lpstr>Objet d’environnement du Gestionnaire de liaisons</vt:lpstr>
      <vt:lpstr>Gestion de lumière pour les créateurs de contenu Projet BTS</vt:lpstr>
      <vt:lpstr>05</vt:lpstr>
      <vt:lpstr>Présentation du projet</vt:lpstr>
      <vt:lpstr>Présentation</vt:lpstr>
      <vt:lpstr>Diagramme synoptique</vt:lpstr>
      <vt:lpstr>Diagramme synoptique</vt:lpstr>
      <vt:lpstr>Présentation du grp</vt:lpstr>
      <vt:lpstr>Diagramme synoptique personnel</vt:lpstr>
      <vt:lpstr>Diagramme de déploiement</vt:lpstr>
      <vt:lpstr>Présentation PowerPoint</vt:lpstr>
      <vt:lpstr>Présentation du Use Case</vt:lpstr>
      <vt:lpstr>Use case</vt:lpstr>
      <vt:lpstr>Use case personnel</vt:lpstr>
      <vt:lpstr>Diagramme d’exigence</vt:lpstr>
      <vt:lpstr>Diagramme d’exigence</vt:lpstr>
      <vt:lpstr>Diagramme de classe</vt:lpstr>
      <vt:lpstr>Diagramme de classe</vt:lpstr>
      <vt:lpstr>Diagramme de classe personnel</vt:lpstr>
      <vt:lpstr>Modèle Conceptuel de Données </vt:lpstr>
      <vt:lpstr>Modèle Conceptuel de Données</vt:lpstr>
      <vt:lpstr>Scénario de cas d’utilisations</vt:lpstr>
      <vt:lpstr>Configurer sa “Light Board”</vt:lpstr>
      <vt:lpstr>Activer une scène</vt:lpstr>
      <vt:lpstr>Diagramme de séquence</vt:lpstr>
      <vt:lpstr>Diagramme de sécance</vt:lpstr>
      <vt:lpstr>Diagramme de sécance</vt:lpstr>
      <vt:lpstr>Présentation matériel (logiciel, pc, dmx(propriétés), boitier)</vt:lpstr>
      <vt:lpstr>Conclusion</vt:lpstr>
      <vt:lpstr>CRA</vt:lpstr>
      <vt:lpstr>Présentation PowerPoint</vt:lpstr>
      <vt:lpstr>GANTT</vt:lpstr>
      <vt:lpstr>Présentation PowerPoint</vt:lpstr>
      <vt:lpstr>GITHUB</vt:lpstr>
      <vt:lpstr>GITHUB</vt:lpstr>
      <vt:lpstr>TRELLO</vt:lpstr>
      <vt:lpstr>Trello</vt:lpstr>
      <vt:lpstr>MODULES DE TEST</vt:lpstr>
      <vt:lpstr>Démonstration des modules de test + cahier de recette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Networking Project Proposal </dc:title>
  <cp:lastModifiedBy>Jean Leduc</cp:lastModifiedBy>
  <cp:revision>208</cp:revision>
  <dcterms:modified xsi:type="dcterms:W3CDTF">2024-06-07T08:43:48Z</dcterms:modified>
</cp:coreProperties>
</file>